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5" r:id="rId3"/>
    <p:sldId id="286" r:id="rId4"/>
    <p:sldId id="314" r:id="rId5"/>
    <p:sldId id="315" r:id="rId6"/>
    <p:sldId id="311" r:id="rId7"/>
    <p:sldId id="316" r:id="rId8"/>
    <p:sldId id="319" r:id="rId9"/>
    <p:sldId id="317" r:id="rId10"/>
    <p:sldId id="307" r:id="rId11"/>
    <p:sldId id="320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33" r:id="rId20"/>
    <p:sldId id="330" r:id="rId21"/>
    <p:sldId id="331" r:id="rId22"/>
    <p:sldId id="332" r:id="rId23"/>
    <p:sldId id="341" r:id="rId24"/>
    <p:sldId id="337" r:id="rId25"/>
    <p:sldId id="310" r:id="rId26"/>
    <p:sldId id="334" r:id="rId27"/>
    <p:sldId id="338" r:id="rId28"/>
    <p:sldId id="340" r:id="rId29"/>
    <p:sldId id="339" r:id="rId30"/>
    <p:sldId id="33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6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959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8" autoAdjust="0"/>
    <p:restoredTop sz="94721"/>
  </p:normalViewPr>
  <p:slideViewPr>
    <p:cSldViewPr snapToGrid="0" showGuides="1">
      <p:cViewPr>
        <p:scale>
          <a:sx n="125" d="100"/>
          <a:sy n="125" d="100"/>
        </p:scale>
        <p:origin x="144" y="144"/>
      </p:cViewPr>
      <p:guideLst>
        <p:guide orient="horz" pos="2154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1EA11-6E39-483B-8449-C7E62F72B79A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C19D2-4FDD-425D-BD10-B3D6F105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3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1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53A96-A9B7-42CE-95C0-4A48ABEAC11E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-26272" y="-30954"/>
            <a:ext cx="12218272" cy="3429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73509" y="591959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59932" y="4458639"/>
            <a:ext cx="106279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Keke Wu</a:t>
            </a:r>
            <a:endParaRPr lang="zh-CN" altLang="en-US" sz="2000" i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79752-2EE9-B847-BE3B-36C15F867555}"/>
              </a:ext>
            </a:extLst>
          </p:cNvPr>
          <p:cNvSpPr txBox="1"/>
          <p:nvPr/>
        </p:nvSpPr>
        <p:spPr>
          <a:xfrm>
            <a:off x="876776" y="821110"/>
            <a:ext cx="553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</a:rPr>
              <a:t>INFO 5871 Fall 19 Intro to Data Science Midterm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FB811-226C-0848-A9B7-8606553D6E08}"/>
              </a:ext>
            </a:extLst>
          </p:cNvPr>
          <p:cNvSpPr txBox="1"/>
          <p:nvPr/>
        </p:nvSpPr>
        <p:spPr>
          <a:xfrm>
            <a:off x="1464949" y="3038129"/>
            <a:ext cx="9568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</a:rPr>
              <a:t>An Oscars Demographics’ Data Tour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03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4596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ANALYSES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93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Oscars Winners by Race and Ethnicity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7127-48B6-EF4D-A0A8-3C449F7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8" y="1265701"/>
            <a:ext cx="5600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5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Oscars Winners by Race and Ethnicity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87127-48B6-EF4D-A0A8-3C449F7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8" y="1265701"/>
            <a:ext cx="5600700" cy="223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EB19-A480-9846-84F7-EB338F7A3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17" y="1151060"/>
            <a:ext cx="5098754" cy="3399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9E2529-C2C2-E945-904F-37FE8579947E}"/>
              </a:ext>
            </a:extLst>
          </p:cNvPr>
          <p:cNvSpPr txBox="1"/>
          <p:nvPr/>
        </p:nvSpPr>
        <p:spPr>
          <a:xfrm>
            <a:off x="6462343" y="4427118"/>
            <a:ext cx="380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2959"/>
                </a:solidFill>
                <a:latin typeface="Athelas" panose="02000503000000020003" pitchFamily="2" charset="77"/>
              </a:rPr>
              <a:t>😱</a:t>
            </a:r>
            <a:r>
              <a:rPr lang="en-US" b="1" dirty="0">
                <a:solidFill>
                  <a:srgbClr val="ED2959"/>
                </a:solidFill>
                <a:latin typeface="Athelas" panose="02000503000000020003" pitchFamily="2" charset="77"/>
              </a:rPr>
              <a:t> Super racially skewed, right? </a:t>
            </a:r>
          </a:p>
        </p:txBody>
      </p:sp>
    </p:spTree>
    <p:extLst>
      <p:ext uri="{BB962C8B-B14F-4D97-AF65-F5344CB8AC3E}">
        <p14:creationId xmlns:p14="http://schemas.microsoft.com/office/powerpoint/2010/main" val="399816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9F203-2710-6743-AC27-ED4C7190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422400"/>
            <a:ext cx="359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9F203-2710-6743-AC27-ED4C7190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422400"/>
            <a:ext cx="3594100" cy="200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79711-C1EB-AF43-92FC-DB2D9151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76" y="1265701"/>
            <a:ext cx="6419019" cy="40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Oscars Winners by Award Category (Gender)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93347-D5D1-724F-8C9D-38F71817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65701"/>
            <a:ext cx="7315200" cy="457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B2941-13A8-F54C-BC34-7D48600AF73E}"/>
              </a:ext>
            </a:extLst>
          </p:cNvPr>
          <p:cNvSpPr txBox="1"/>
          <p:nvPr/>
        </p:nvSpPr>
        <p:spPr>
          <a:xfrm rot="20053290">
            <a:off x="6662777" y="2481659"/>
            <a:ext cx="371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2959"/>
                </a:solidFill>
                <a:latin typeface="Athelas" panose="02000503000000020003" pitchFamily="2" charset="77"/>
              </a:rPr>
              <a:t>What is the sex ratio</a:t>
            </a:r>
            <a:r>
              <a:rPr lang="en-US" sz="2400" b="1" dirty="0">
                <a:solidFill>
                  <a:srgbClr val="ED2959"/>
                </a:solidFill>
                <a:latin typeface="Athelas" panose="02000503000000020003" pitchFamily="2" charset="77"/>
              </a:rPr>
              <a:t>? 🤔</a:t>
            </a:r>
          </a:p>
        </p:txBody>
      </p:sp>
    </p:spTree>
    <p:extLst>
      <p:ext uri="{BB962C8B-B14F-4D97-AF65-F5344CB8AC3E}">
        <p14:creationId xmlns:p14="http://schemas.microsoft.com/office/powerpoint/2010/main" val="254880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3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628FC-C7D6-EC42-9FB7-0B4DE3D3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8" y="3062875"/>
            <a:ext cx="6205156" cy="31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Where are most Oscars winners from?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8C4A-C3A8-354F-913D-D1CD018C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95" y="1233714"/>
            <a:ext cx="8232071" cy="1795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628FC-C7D6-EC42-9FB7-0B4DE3D3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8" y="3062875"/>
            <a:ext cx="6205156" cy="3102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4" y="3402367"/>
            <a:ext cx="3013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England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London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New York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Brooklyn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83857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0C1D04-3061-1B44-8E6A-011F8FAA7DC1}"/>
              </a:ext>
            </a:extLst>
          </p:cNvPr>
          <p:cNvSpPr txBox="1"/>
          <p:nvPr/>
        </p:nvSpPr>
        <p:spPr>
          <a:xfrm>
            <a:off x="1096986" y="2071642"/>
            <a:ext cx="6848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thelas" panose="02000503000000020003" pitchFamily="2" charset="77"/>
              </a:rPr>
              <a:t>.DatetimeIndex()</a:t>
            </a:r>
          </a:p>
        </p:txBody>
      </p:sp>
    </p:spTree>
    <p:extLst>
      <p:ext uri="{BB962C8B-B14F-4D97-AF65-F5344CB8AC3E}">
        <p14:creationId xmlns:p14="http://schemas.microsoft.com/office/powerpoint/2010/main" val="357864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01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5660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DESCRIPTION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2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3" y="3702205"/>
            <a:ext cx="301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April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December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98DDA-9814-984C-9AFE-FB2B8006003D}"/>
              </a:ext>
            </a:extLst>
          </p:cNvPr>
          <p:cNvSpPr txBox="1"/>
          <p:nvPr/>
        </p:nvSpPr>
        <p:spPr>
          <a:xfrm>
            <a:off x="6608063" y="3702205"/>
            <a:ext cx="301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April</a:t>
            </a:r>
          </a:p>
          <a:p>
            <a:endParaRPr lang="en-US" dirty="0">
              <a:latin typeface="Athelas" panose="02000503000000020003" pitchFamily="2" charset="77"/>
            </a:endParaRPr>
          </a:p>
          <a:p>
            <a:r>
              <a:rPr lang="en-US" dirty="0">
                <a:latin typeface="Athelas" panose="02000503000000020003" pitchFamily="2" charset="77"/>
              </a:rPr>
              <a:t>December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EC04A-5411-3840-9DE6-0390676AD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63" y="4870589"/>
            <a:ext cx="403567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4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Which month were most Oscars winners born in?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5945-A3F7-5D43-9035-1701666B3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6" y="1230351"/>
            <a:ext cx="7581900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B6E-F9E8-1B44-A44B-9F090688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6" y="2220610"/>
            <a:ext cx="4227516" cy="4065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3969D-8982-1349-821D-752A6B9C9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1" y="4865650"/>
            <a:ext cx="7187642" cy="10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1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23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ANALYSES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 What is the chance to win both the Oscars and the Golden Globe Award?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8BC2B-510E-D94F-B503-7AE3598E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8" y="1397281"/>
            <a:ext cx="10926127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04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340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TAKEAWAYS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0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179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TAKEAWAYS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8" y="1351508"/>
            <a:ext cx="92031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Information-Seeking Mantra: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Overview first, zoom and filter, then details-on-demand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3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179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TAKEAWAYS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8" y="1351508"/>
            <a:ext cx="9203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Information-Seeking Mantra: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Overview first, zoom and filter, then details-on-demand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Quality Data is the Key: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preparation is important, otherwise, you’ll like to encounter problems like data duplication, mixed formats of data, etc., later on.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1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179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TAKEAWAYS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8" y="1351508"/>
            <a:ext cx="9203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Information-Seeking Mantra: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Overview first, zoom and filter, then details-on-demand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Quality Data is the Key: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preparation is important, otherwise, you’ll like to encounter problems like data duplication, mixed formats of data, etc., later on.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27A64-A351-8440-B955-5CEB6D0A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21" y="3536647"/>
            <a:ext cx="2577865" cy="3154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EC3BF-419F-6443-8B77-98CCAC3E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22" y="4342430"/>
            <a:ext cx="6582757" cy="15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8" y="297755"/>
            <a:ext cx="179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TAKEAWAYS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9A83-3791-314F-B228-0FD20253C454}"/>
              </a:ext>
            </a:extLst>
          </p:cNvPr>
          <p:cNvSpPr txBox="1"/>
          <p:nvPr/>
        </p:nvSpPr>
        <p:spPr>
          <a:xfrm>
            <a:off x="1096988" y="1351508"/>
            <a:ext cx="92031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Visual Information-Seeking Mantra: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Overview first, zoom and filter, then details-on-demand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Quality Data is the Key: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preparation is important, otherwise, you’ll like to encounter problems like data duplication, mixed formats of data, etc., later on.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Visualization Across Data Analyses: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just to communicate your findings and results, but also a way to explore the dataset.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4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0013B-F995-6540-84A5-F943C363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350" y="1869440"/>
            <a:ext cx="1654296" cy="2439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9560A7-0E69-524B-9E16-32DCE478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00" y="965253"/>
            <a:ext cx="7192464" cy="4495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4D0A9-318B-6B41-A592-FBD7D86B6664}"/>
              </a:ext>
            </a:extLst>
          </p:cNvPr>
          <p:cNvSpPr txBox="1"/>
          <p:nvPr/>
        </p:nvSpPr>
        <p:spPr>
          <a:xfrm>
            <a:off x="7790910" y="5555396"/>
            <a:ext cx="932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thelas" panose="02000503000000020003" pitchFamily="2" charset="77"/>
              </a:rPr>
              <a:t>(441,27)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392343" y="2758063"/>
            <a:ext cx="340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THANKS!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06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E3E691-08F2-1B4B-97A1-95EC0304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87" y="1299455"/>
            <a:ext cx="2643690" cy="4656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5183B-7680-CC4F-ADC7-1423F4D9C038}"/>
              </a:ext>
            </a:extLst>
          </p:cNvPr>
          <p:cNvSpPr txBox="1"/>
          <p:nvPr/>
        </p:nvSpPr>
        <p:spPr>
          <a:xfrm>
            <a:off x="4104862" y="1447880"/>
            <a:ext cx="76369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thelas" panose="02000503000000020003" pitchFamily="2" charset="77"/>
              </a:rPr>
              <a:t>NUMERICAL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Continuous : _unit_id,  _last_judgement_at_ ,  birthplace:confidence,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date_of_birth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date_of_birth:confidence, 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religion:confidence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sexual_oridentation:confidence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year_of_award:confidence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 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Discrete: _trusted_judgements,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year_of_award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EEBFD-36A7-AD41-B90E-E8E6927594D3}"/>
              </a:ext>
            </a:extLst>
          </p:cNvPr>
          <p:cNvSpPr txBox="1"/>
          <p:nvPr/>
        </p:nvSpPr>
        <p:spPr>
          <a:xfrm>
            <a:off x="4104862" y="3410453"/>
            <a:ext cx="670891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thelas" panose="02000503000000020003" pitchFamily="2" charset="77"/>
              </a:rPr>
              <a:t>CATEGORICAL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Nominal : _golden,  _unit_state,  birthplace,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religion,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sexual_oridentation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award,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birthplace_gold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date_of_birth_gold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movie, person,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race_ethnicity_gold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religion_gold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sexual_orientation_gold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, 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Free: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thelas" panose="02000503000000020003" pitchFamily="2" charset="77"/>
              </a:rPr>
              <a:t>biourl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thelas" panose="02000503000000020003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7" y="812506"/>
            <a:ext cx="187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145605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DESCRIPTION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7" y="812506"/>
            <a:ext cx="300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Questions to answer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A9D48-3CD8-094B-80E0-E40FC27171CC}"/>
              </a:ext>
            </a:extLst>
          </p:cNvPr>
          <p:cNvSpPr txBox="1"/>
          <p:nvPr/>
        </p:nvSpPr>
        <p:spPr>
          <a:xfrm>
            <a:off x="1441173" y="126570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1. How diverse are the Oscars in terms of race &amp; ethnicity?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2D0873-77D0-BE48-96F7-FC2844CDDD7B}"/>
              </a:ext>
            </a:extLst>
          </p:cNvPr>
          <p:cNvSpPr txBox="1"/>
          <p:nvPr/>
        </p:nvSpPr>
        <p:spPr>
          <a:xfrm>
            <a:off x="1441172" y="1869690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2. How diverse are the Oscars in terms of gender?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1FFF4-C4A0-C347-BC63-2AE42D73E830}"/>
              </a:ext>
            </a:extLst>
          </p:cNvPr>
          <p:cNvSpPr txBox="1"/>
          <p:nvPr/>
        </p:nvSpPr>
        <p:spPr>
          <a:xfrm>
            <a:off x="1441172" y="250755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3. Where are most of the winners from?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FCEAF-24A0-2D4F-BC1B-44EB6CA7A80B}"/>
              </a:ext>
            </a:extLst>
          </p:cNvPr>
          <p:cNvSpPr txBox="1"/>
          <p:nvPr/>
        </p:nvSpPr>
        <p:spPr>
          <a:xfrm>
            <a:off x="1441170" y="3184125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4. How likely is it to win both the Oscars and the Golden Globe?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6C6BF-D08E-474B-83C9-6F4B2191FA6F}"/>
              </a:ext>
            </a:extLst>
          </p:cNvPr>
          <p:cNvSpPr txBox="1"/>
          <p:nvPr/>
        </p:nvSpPr>
        <p:spPr>
          <a:xfrm>
            <a:off x="1441170" y="4672731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6. How old were they when they first won the Oscars?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C4EC4-AF85-034A-A63D-9949C33CED62}"/>
              </a:ext>
            </a:extLst>
          </p:cNvPr>
          <p:cNvSpPr txBox="1"/>
          <p:nvPr/>
        </p:nvSpPr>
        <p:spPr>
          <a:xfrm>
            <a:off x="1441170" y="5352648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7. How many people won more than once?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CED23-22B9-5C47-AB81-71ACAADB1BEC}"/>
              </a:ext>
            </a:extLst>
          </p:cNvPr>
          <p:cNvSpPr txBox="1"/>
          <p:nvPr/>
        </p:nvSpPr>
        <p:spPr>
          <a:xfrm>
            <a:off x="1441170" y="3928428"/>
            <a:ext cx="68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helas" panose="02000503000000020003" pitchFamily="2" charset="77"/>
              </a:rPr>
              <a:t>5. Which month were most of  the winners born in? </a:t>
            </a:r>
          </a:p>
        </p:txBody>
      </p:sp>
    </p:spTree>
    <p:extLst>
      <p:ext uri="{BB962C8B-B14F-4D97-AF65-F5344CB8AC3E}">
        <p14:creationId xmlns:p14="http://schemas.microsoft.com/office/powerpoint/2010/main" val="88337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08"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3886977" y="3291162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2587862" y="2421351"/>
            <a:ext cx="674051" cy="674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334938" y="2968940"/>
            <a:ext cx="252924" cy="252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92363" y="2610311"/>
            <a:ext cx="171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ria Sans Libre" panose="02000603000000000004" pitchFamily="2" charset="0"/>
              </a:rPr>
              <a:t>02</a:t>
            </a:r>
            <a:endParaRPr lang="zh-CN" alt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Averia Sans Libre" panose="02000603000000000004" pitchFamily="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7957" y="2695739"/>
            <a:ext cx="5521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  DATA PREPARATION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6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Construct a new data frame that contains only the columns of interest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116B0-01EF-7F40-AB6D-347A28B2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5" y="1265701"/>
            <a:ext cx="9959009" cy="366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214B0E-F039-944D-A05D-AD53E3C8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9" y="1880919"/>
            <a:ext cx="8135620" cy="43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6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Construct a new data frame that contains only the columns of interest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C116B0-01EF-7F40-AB6D-347A28B29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5" y="1265701"/>
            <a:ext cx="9959009" cy="366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214B0E-F039-944D-A05D-AD53E3C8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9" y="1880919"/>
            <a:ext cx="8135620" cy="43793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9E1C18-860F-F842-B8C3-F2E9F8D1D3AE}"/>
              </a:ext>
            </a:extLst>
          </p:cNvPr>
          <p:cNvSpPr/>
          <p:nvPr/>
        </p:nvSpPr>
        <p:spPr>
          <a:xfrm>
            <a:off x="1905166" y="4145277"/>
            <a:ext cx="8346830" cy="6444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0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-24130" y="277971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 flipH="1">
            <a:off x="11329035" y="5955506"/>
            <a:ext cx="839788" cy="514747"/>
            <a:chOff x="0" y="615156"/>
            <a:chExt cx="839788" cy="514747"/>
          </a:xfrm>
        </p:grpSpPr>
        <p:sp>
          <p:nvSpPr>
            <p:cNvPr id="5" name="平行四边形 4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096987" y="297755"/>
            <a:ext cx="32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thelas" panose="02000503000000020003" pitchFamily="2" charset="77"/>
                <a:ea typeface="微软雅黑" panose="020B0503020204020204" pitchFamily="34" charset="-122"/>
                <a:sym typeface="+mn-ea"/>
              </a:rPr>
              <a:t>DATA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thelas" panose="02000503000000020003" pitchFamily="2" charset="77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C0782-C8FE-744D-A036-57F374C7D7E6}"/>
              </a:ext>
            </a:extLst>
          </p:cNvPr>
          <p:cNvSpPr txBox="1"/>
          <p:nvPr/>
        </p:nvSpPr>
        <p:spPr>
          <a:xfrm>
            <a:off x="1096986" y="812506"/>
            <a:ext cx="85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Remove the duplicated rows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5EF11-BBB5-6245-8091-6E2FCD64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2" y="1701651"/>
            <a:ext cx="9430764" cy="4046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63BB6-CB29-C543-85A1-F166E1C28DF9}"/>
              </a:ext>
            </a:extLst>
          </p:cNvPr>
          <p:cNvSpPr txBox="1"/>
          <p:nvPr/>
        </p:nvSpPr>
        <p:spPr>
          <a:xfrm>
            <a:off x="1250254" y="1228004"/>
            <a:ext cx="6848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thelas" panose="02000503000000020003" pitchFamily="2" charset="77"/>
              </a:rPr>
              <a:t>.drop_duplicates()</a:t>
            </a:r>
          </a:p>
        </p:txBody>
      </p:sp>
    </p:spTree>
    <p:extLst>
      <p:ext uri="{BB962C8B-B14F-4D97-AF65-F5344CB8AC3E}">
        <p14:creationId xmlns:p14="http://schemas.microsoft.com/office/powerpoint/2010/main" val="255781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703</Words>
  <Application>Microsoft Macintosh PowerPoint</Application>
  <PresentationFormat>Widescreen</PresentationFormat>
  <Paragraphs>129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等线</vt:lpstr>
      <vt:lpstr>等线 Light</vt:lpstr>
      <vt:lpstr>Arial</vt:lpstr>
      <vt:lpstr>Athelas</vt:lpstr>
      <vt:lpstr>Averia Sans Libre</vt:lpstr>
      <vt:lpstr>Calibri</vt:lpstr>
      <vt:lpstr>千图网海量PPT模板www.58pic.com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Keke Wu</cp:lastModifiedBy>
  <cp:revision>95</cp:revision>
  <cp:lastPrinted>2019-10-07T22:39:47Z</cp:lastPrinted>
  <dcterms:created xsi:type="dcterms:W3CDTF">2018-03-08T13:14:00Z</dcterms:created>
  <dcterms:modified xsi:type="dcterms:W3CDTF">2019-10-08T00:52:51Z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